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9" r:id="rId2"/>
    <p:sldId id="276" r:id="rId3"/>
    <p:sldId id="280" r:id="rId4"/>
    <p:sldId id="277" r:id="rId5"/>
    <p:sldId id="278" r:id="rId6"/>
    <p:sldId id="281" r:id="rId7"/>
    <p:sldId id="282" r:id="rId8"/>
    <p:sldId id="304" r:id="rId9"/>
    <p:sldId id="302" r:id="rId10"/>
    <p:sldId id="305" r:id="rId11"/>
    <p:sldId id="307" r:id="rId12"/>
    <p:sldId id="308" r:id="rId13"/>
    <p:sldId id="295" r:id="rId1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0" autoAdjust="0"/>
  </p:normalViewPr>
  <p:slideViewPr>
    <p:cSldViewPr snapToGrid="0">
      <p:cViewPr>
        <p:scale>
          <a:sx n="90" d="100"/>
          <a:sy n="90" d="100"/>
        </p:scale>
        <p:origin x="-1392" y="-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7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r">
              <a:defRPr sz="1200"/>
            </a:lvl1pPr>
          </a:lstStyle>
          <a:p>
            <a:fld id="{B2AC4D8F-CA41-440E-AF7A-4515DD2D620C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6688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7" y="9446688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r">
              <a:defRPr sz="1200"/>
            </a:lvl1pPr>
          </a:lstStyle>
          <a:p>
            <a:fld id="{B4CE030F-BA07-4EA3-8F5B-00A3638BC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6" y="7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06D311BA-D9BC-4878-BDD4-E8F4B14822C9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8" rIns="91396" bIns="4569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6317"/>
            <a:ext cx="5486400" cy="3916362"/>
          </a:xfrm>
          <a:prstGeom prst="rect">
            <a:avLst/>
          </a:prstGeom>
        </p:spPr>
        <p:txBody>
          <a:bodyPr vert="horz" lIns="91396" tIns="45698" rIns="91396" bIns="45698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7220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6" y="9447220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B2A9A5D2-52D1-4FFB-9536-A797663ED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41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9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10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6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3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438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9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4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2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81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2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2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0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4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0DAA-47EE-4C9C-BA7A-200B3AB80DA8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45425" y="2476252"/>
            <a:ext cx="7922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AUDIÊNCIA PÚBLICA</a:t>
            </a:r>
          </a:p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2º QUADRIMESTRE 2024</a:t>
            </a:r>
          </a:p>
        </p:txBody>
      </p:sp>
    </p:spTree>
    <p:extLst>
      <p:ext uri="{BB962C8B-B14F-4D97-AF65-F5344CB8AC3E}">
        <p14:creationId xmlns:p14="http://schemas.microsoft.com/office/powerpoint/2010/main" val="46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21583" y="424786"/>
            <a:ext cx="7012324" cy="11488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LOA 2025</a:t>
            </a:r>
            <a:b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PROJETO DE LEI Nº 029/2024</a:t>
            </a: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326615"/>
              </p:ext>
            </p:extLst>
          </p:nvPr>
        </p:nvGraphicFramePr>
        <p:xfrm>
          <a:off x="1035704" y="1573615"/>
          <a:ext cx="8416639" cy="4678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9788"/>
                <a:gridCol w="3219788"/>
                <a:gridCol w="1977063"/>
              </a:tblGrid>
              <a:tr h="2454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RECEITAS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2024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2025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RECEITA TRIBUTÁRIA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11.247.000,00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14.626.000,00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CONTRIBUIÇÕES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2.230.000,00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>
                          <a:effectLst/>
                          <a:latin typeface="Garamond" pitchFamily="18" charset="0"/>
                        </a:rPr>
                        <a:t>2.600.000,00</a:t>
                      </a:r>
                      <a:endParaRPr lang="pt-BR" sz="15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RECEITA PATRIMONIAL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1.666.845,26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2.174.464,50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RECEITA DE SERVIÇOS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20.000,00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30.000,00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3849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TRANSFERÊNCIAS CORRENTES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87.011.000,00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108.702.532,50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4812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TOTAL DE RECEITAS CORRENTES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102.330.603,22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128.132.997,00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RECEITAS DE CAPITAL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OPERAÇÕES DE CRÉDITO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390.000,00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200.000,00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ALIENAÇÃO DE BENS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400.000,00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400.000,00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3849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TRANSFERÊNCIAS DE CAPITAL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21.379.396,78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46.967.003,00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4812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TOTAL DE RECEITAS DE CAPITAL 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22.169.396,78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47.567.003,00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  <a:tr h="2454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TOTAL GERAL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u="none" strike="noStrike" dirty="0">
                          <a:effectLst/>
                          <a:latin typeface="Garamond" pitchFamily="18" charset="0"/>
                        </a:rPr>
                        <a:t>124.500.000,00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u="none" strike="noStrike" dirty="0">
                          <a:effectLst/>
                          <a:latin typeface="Garamond" pitchFamily="18" charset="0"/>
                        </a:rPr>
                        <a:t>175.700.000,00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476" marR="9476" marT="947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3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1583" y="424786"/>
            <a:ext cx="7012324" cy="1148833"/>
          </a:xfrm>
        </p:spPr>
        <p:txBody>
          <a:bodyPr>
            <a:noAutofit/>
          </a:bodyPr>
          <a:lstStyle/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LOA 2025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>PROJETO DE LEI 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Nº 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029/2024</a:t>
            </a: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85976"/>
              </p:ext>
            </p:extLst>
          </p:nvPr>
        </p:nvGraphicFramePr>
        <p:xfrm>
          <a:off x="0" y="42141518"/>
          <a:ext cx="10635733" cy="2386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018"/>
                <a:gridCol w="6867768"/>
                <a:gridCol w="1314406"/>
                <a:gridCol w="1018895"/>
                <a:gridCol w="733646"/>
              </a:tblGrid>
              <a:tr h="4206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Nome da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Obra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Valor Estimado(R$)</a:t>
                      </a:r>
                      <a:endParaRPr lang="pt-BR" sz="1400" b="0" i="0" u="none" strike="noStrike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Situação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Percentual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Medido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 COBERTURA DA GARAGEM DO URBANISMO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105.700,34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EMENDA INDIVIDUAL/TRANSFERENCIA ESPECIAL - PAV. POLIÉDRICA EM 17 VIAS URBANAS - FONTE 1070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627.558,26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59,57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68,66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ASFÁLTICO VIAS URBANAS - CONVÊNIO EST. SEDU Nº 339/2022 - FONTE 1085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1.907.712,68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99,77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92,24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62,44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84,12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PAVIMENTAÇÃO POLIÉDRICA 11 VIAS CONV. FED. MDR/ CR-913927/2021- FONTE 1072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1.306.775,19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QUADRA ESPORTIVA SÃO PEDRO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81.401,25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SECRETARIA MUNICIPAL DE EDUCAÇÃO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44.136,00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RUA CURITIBA E BRASÍLIA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111.748,00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95,98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REVITALIZAÇÃO DE ILUMINAÇÃO PÚBLICA DA AVENIDA BRASIL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109.671,14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CMEI CRIANÇA FELIZ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108.634,51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E REFORMA DA FARMÁCIA E REFORMA DA COZINHA NO POSTO DE SAÚDE-FNT601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104.930,26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86.909,66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GALERIAS PLUVIAIS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38.844,23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DE BARRACÃO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241.365,09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UNIDADE BÁSICA DE SAÚDE - BOA VISTA DO CAPANEMA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117.118,53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CHURRASQUEIRA COBERTA COM CASA DE CARNES  KM 10 -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109.513,82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RECAPE ASFALTICO LINHA CEDRO - CONV. EST. SEIL Nº 32/2022 - FONTE 1084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3.894.999,91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113.278,51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218.688,92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UNIDADE BÁSICA DE SAÚDE - UBS KM 10 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111.778,54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UNIDADE BASICA DE SAÚDE DO BAIRRO PRINCESA ISABEL - FONTE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899.523,84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DA UNIDADE BÁSICA DE SAÚDE - UBS KM 10 -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215.152,19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JARDIM FRONTEIRA - CONVÊNIO EST. SEDU N.º  252/2022 - FONTE 1081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456.968,41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BOA VISTA DO CAPANEMA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228.500,69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GARLERIAS PLUVIAIS NA ESTRADA CERRO NEGRO AO KM 10-FNT601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87.232,94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INSTALAÇÃO DOS BANHEIROS DO ESTÁDIO MUNICIPAL ELOY ALVES DOS ANJOS-F601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20.130,32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CENTRO SOCIAL VILA NOVA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68.020,28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ASFÁLICA EM VIAS URBANAS - FNT 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1.095.787,34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AGROINDUSTRIAL - CONVÊNIO FED. MAPA Nº 909580/2020  -  FONTE 1065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297.500,00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UNIDADE BÁSICA DE SAÚDE - UBS VILA CATARINA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319.212,41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CAPELA MORTÚARIA - CONVÊNIO EST. SEDU N.º 134/2022  - FONTE 1082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401.884,70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COBERTURA DA UBS DA COMUNIDADE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34.839,70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SANTA TEREZINHA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48.278,24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SÃO JOÃO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VILA AURORA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141.100,00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BARRACÃO RECICLAGEM DE LIXO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72.548,60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PRAÇA VALDOMEIRA - FONTE 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7.653,71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COBERTURA POSTO DE SAÚDE CENTRAL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105.054,18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SÃO PEDRO FLORIDO-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135.400,00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EMBAÚVAS - CONVÊNIO EST. SEDU N.º  142/2022  - FONTE 1079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527.783,82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GENEREAL GOMES CARNEIRO - BOA VISTA DO CAPANEMA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7.827,50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SEBASTIÃO PINTO - NOVA RIQUEZA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LIONS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144.550,00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RECONSTRUÇÃO DE PONTES - CONTRATO 474/2022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80.843,94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ACADEMIA DA 3º IDADE ENTRE RIOS - CONVÊNIO EST. SEDU N.º  647/2017  - FONTE 1009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65.157,03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DE SISTEMA DE ABASTECIMENTO DE ÁGUA - FONTE 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386.391,55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DE ENTRADA DE ENERGIA DO PARQUE MUNICIPAL-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549.120,00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ASFALTICO DO PARQUE DE EXPOSIÇÃO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199.119,80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PORTAL DO LAGO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183.515,13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PRÉ MOLDADO AGROPECUÁRIO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142.920,00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ESTADIO MUNICIPAL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218.218,90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COZINHA E BANHEIROS DO CENTRO DE EVENTOS ALBINO CARMINATTI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124.645,00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 DA DELEGACIA DE POLÍCIA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100.499,58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FED. MDR/PAV. POLIEDRICA EM RUAS URBANAS-CR 907231/2020 - FONTE 1063 (5 VIAS URBANAS)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452.287,55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04 QUADRA 09 - JULIANA MINETTO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750 M² - LOTE 12 QUADRA 370 - RODO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11 QUADRA 370 - BUGANÇA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LINHA TARUMÃ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244.674,84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DE 2 BARRACÕES INDUSTRIAIS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103.579,18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ESCOLA MUNICIPAL DORIVAL MAGRINELLI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230.224,69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INDUSTRIAL - 900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345.929,00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5  DE 495 M² - LOTE 02 QUADRA 202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1 DE 1.250 M² - LOTE 08 QUADRA 370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4 QUADRA 12 - PAULVES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179.550,00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 RUA DUQUE DE CAXIAS 148/2020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621.809,40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NAS RUAS DUQUE DE CAXIAS, JOÃO SCALON E CERRO NEGRO 445/2020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817.816,32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PREDIAL ESCOLA MUN JACINTA RODRIGUES DOS SANTOS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21.665,65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51.475.537,20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359043" y="1707264"/>
            <a:ext cx="7593572" cy="47603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Despesa</a:t>
            </a: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Foi considerado a média das despesas dos últimos 3 anos,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acrescida de percentual de 10% para o reajuste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salarial 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revisão da estruturação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administrativa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e de 4,00% para demais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despesas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de caráter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continuado.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Previsão orçamentaria para continuidade das obras e aquisição de equipamentos oriundos de convênio.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Previsão orçamentária para a amortização de dois financiamento (BB e CEF) que iniciam em junho/2025 e agosto/2025, respectivamente.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Previsão orçamentaria de 3 precatórios jurídicas.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b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21583" y="424786"/>
            <a:ext cx="7012324" cy="11488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LOA 2025</a:t>
            </a:r>
            <a:b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PROJETO DE LEI Nº 029/2024</a:t>
            </a: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19282"/>
              </p:ext>
            </p:extLst>
          </p:nvPr>
        </p:nvGraphicFramePr>
        <p:xfrm>
          <a:off x="397861" y="1549134"/>
          <a:ext cx="9809395" cy="4875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4837"/>
                <a:gridCol w="2009553"/>
                <a:gridCol w="1765005"/>
              </a:tblGrid>
              <a:tr h="2500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0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2024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2025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PODER LEGISLATIVO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3.485.000,00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3.535.000,00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GABINETE DO PREFEITO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1.100.000,00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1.135.000,00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368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CONTABILIDADE E FINANÇAS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5.144.000,00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6.090.000,00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ADMINISTRACAO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8.171.000,00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8.672.000,00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368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OBRAS E SERVIÇOS PÚBLICOS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30.498.282,60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36.361.000,00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368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 DE EDUCACAO, CULTURA E ESPORTE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36.503.641,04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45.673.340,00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SECRETARIA DE SAUDE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22.702.000,00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56.047.000,00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ASSISTENCIA SOCIAL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4.212.000,00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6.608.000,00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368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EXPANSÃO ECONOMICA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6.253.227,18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5.315.100,00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36813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SECRETARIA DE AGRIC.DESENV RURAL SUST.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6.100.849,18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5.963.560,00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330.000,00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300.000,00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PODER EXECUTIVO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121.015.000,00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172.165.000,00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</a:tr>
              <a:tr h="25003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TOTAL GERAL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124.500.000,00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175.700.000,00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48" marR="9048" marT="90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918" y="2426919"/>
            <a:ext cx="7766936" cy="1646302"/>
          </a:xfrm>
        </p:spPr>
        <p:txBody>
          <a:bodyPr/>
          <a:lstStyle/>
          <a:p>
            <a:pPr algn="ctr"/>
            <a:r>
              <a:rPr lang="pt-BR" sz="4800" dirty="0" smtClean="0">
                <a:latin typeface="Bookman Old Style" pitchFamily="18" charset="0"/>
              </a:rPr>
              <a:t>Obrigada </a:t>
            </a:r>
            <a:br>
              <a:rPr lang="pt-BR" sz="4800" dirty="0" smtClean="0">
                <a:latin typeface="Bookman Old Style" pitchFamily="18" charset="0"/>
              </a:rPr>
            </a:br>
            <a:r>
              <a:rPr lang="pt-BR" sz="4800" dirty="0" smtClean="0">
                <a:latin typeface="Bookman Old Style" pitchFamily="18" charset="0"/>
              </a:rPr>
              <a:t>pela atenção.</a:t>
            </a:r>
            <a:endParaRPr lang="pt-BR" sz="4800" dirty="0">
              <a:latin typeface="Bookman Old Styl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20" y="2405520"/>
            <a:ext cx="29019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7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4" y="393467"/>
            <a:ext cx="8757612" cy="1543397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COMPARATIVO MENSAL ENTRE A RECEITA ARRECADADA E A DESPESA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REALIZADA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endParaRPr lang="pt-BR" sz="2000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5152" y="3156064"/>
            <a:ext cx="8757612" cy="15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97502"/>
              </p:ext>
            </p:extLst>
          </p:nvPr>
        </p:nvGraphicFramePr>
        <p:xfrm>
          <a:off x="676477" y="1644387"/>
          <a:ext cx="9222434" cy="4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899"/>
                <a:gridCol w="2555361"/>
                <a:gridCol w="2597424"/>
                <a:gridCol w="2481750"/>
              </a:tblGrid>
              <a:tr h="3093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MÊS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DESPESA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RESULTADO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3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(+)SUPERAVIT  (-) DEFICIT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56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80808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JANEIRO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10.171.005,67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8.308.846,89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1.862.158,78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FEVEREIRO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11.025.426,37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9.978.366,68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1.047.059,69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MARÇO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9.158.621,79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9.327.890,90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-169.269,11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ABRIL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10.081.096,67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8.109.402,41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1.971.694,26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MAIO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9.075.442,83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9.433.100,60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-357.657,77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JUNHO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10.510.134,86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10.113.342,02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396.792,84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JULHO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14.302.119,88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12.998.214,99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1.303.904,89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8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AGOSTO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8.415.351,69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10.250.860,60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-1.835.508,91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75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3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TOTAL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82.739.199,76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78.520.025,09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4.219.174,67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715" y="3103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DEMONSTRATIVO DE APLICAÇÕES NA MANUTENÇÃO E DESENVOLVIMENTO DO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ENSINO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endParaRPr lang="pt-B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09289"/>
              </p:ext>
            </p:extLst>
          </p:nvPr>
        </p:nvGraphicFramePr>
        <p:xfrm>
          <a:off x="713377" y="1518449"/>
          <a:ext cx="9164271" cy="4769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585"/>
                <a:gridCol w="622626"/>
                <a:gridCol w="768553"/>
                <a:gridCol w="622626"/>
                <a:gridCol w="1381450"/>
                <a:gridCol w="1235523"/>
                <a:gridCol w="1702492"/>
                <a:gridCol w="2529416"/>
              </a:tblGrid>
              <a:tr h="2076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Até agosto/2024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7671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Receita de Impostos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6.183.411,06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24.939.731,21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ICMS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13.155.915,29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IPI - Exportação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193.044,17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ITR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7.868,30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IPVA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3.788.560,66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48.268.530,69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1061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DESPESA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9154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DESPESAS LÍQUIDAS APLICADAS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11.595.674,82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Aplicado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24,02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19728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RECEITA DO FUNDEB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12.139.956,86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APLICAÇÃO FINANCEIRA DO FUNDEB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114.903,11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TOTAL RECEITA FUNDEB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Garamond" pitchFamily="18" charset="0"/>
                        </a:rPr>
                        <a:t>12.254.859,97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1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1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1" i="0" u="none" strike="noStrike">
                        <a:effectLst/>
                        <a:latin typeface="Bookman Old Style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200255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DESPESAS COM PROFESSORES (65,14%)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7.982.123,33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  <a:tr h="339691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DESPESAS COM OS DEMAIS PROFISSIONAIS E DESPESA COM EDUCAÇÃO (25,60)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3.136.732,62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617" marR="6617" marT="66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672" y="3519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  <a:latin typeface="Garamond" pitchFamily="18" charset="0"/>
              </a:rPr>
              <a:t>DEMONSTRATIVO DE APLICAÇÕES EM </a:t>
            </a:r>
            <a:r>
              <a:rPr lang="pt-BR" sz="2200" b="1" dirty="0" smtClean="0">
                <a:solidFill>
                  <a:schemeClr val="tx1"/>
                </a:solidFill>
                <a:latin typeface="Garamond" pitchFamily="18" charset="0"/>
              </a:rPr>
              <a:t>SAÚDE</a:t>
            </a:r>
            <a:r>
              <a:rPr lang="pt-BR" sz="22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200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200" b="1" u="sng" dirty="0" smtClean="0">
                <a:solidFill>
                  <a:schemeClr val="tx1"/>
                </a:solidFill>
                <a:latin typeface="Garamond" pitchFamily="18" charset="0"/>
              </a:rPr>
              <a:t>2º </a:t>
            </a:r>
            <a:r>
              <a:rPr lang="pt-BR" sz="22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2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94589"/>
              </p:ext>
            </p:extLst>
          </p:nvPr>
        </p:nvGraphicFramePr>
        <p:xfrm>
          <a:off x="698187" y="1732084"/>
          <a:ext cx="9870576" cy="3996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566"/>
                <a:gridCol w="5357893"/>
                <a:gridCol w="3807117"/>
              </a:tblGrid>
              <a:tr h="279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Até agosto/2024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Receita de Impostos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  <a:latin typeface="Garamond" pitchFamily="18" charset="0"/>
                        </a:rPr>
                        <a:t>6.183.411,06</a:t>
                      </a:r>
                      <a:endParaRPr lang="pt-BR" sz="18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Transferências Correntes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Fundo de Participação dos Municípios - FPM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23.500.699,61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ICMS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13.155.915,29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IPI - Exportação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193.044,17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ICMS Compensação Financeira 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Garamond" pitchFamily="18" charset="0"/>
                        </a:rPr>
                        <a:t>ITR</a:t>
                      </a:r>
                      <a:endParaRPr lang="pt-BR" sz="18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7.868,30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1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Garamond" pitchFamily="18" charset="0"/>
                        </a:rPr>
                        <a:t>IPVA</a:t>
                      </a:r>
                      <a:endParaRPr lang="pt-BR" sz="18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3.788.560,66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TOTAL DA RECEITA ORÇAMENTÁRIA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46.829.499,09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0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8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61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TOTAL DA DESPESA ORÇAMENTÁRIA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8.317.338,54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0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Percentual aplicado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Garamond" pitchFamily="18" charset="0"/>
                        </a:rPr>
                        <a:t>17,76%</a:t>
                      </a:r>
                      <a:endParaRPr lang="pt-BR" sz="18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858" y="4599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DEMONSTRATIVO DA DESPESA COM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PESSOAL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99260"/>
              </p:ext>
            </p:extLst>
          </p:nvPr>
        </p:nvGraphicFramePr>
        <p:xfrm>
          <a:off x="565260" y="1640368"/>
          <a:ext cx="9408079" cy="4260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6414"/>
                <a:gridCol w="3221665"/>
              </a:tblGrid>
              <a:tr h="2841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DEMONSTRATIVO DA DESPESA COM PESSOAL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71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DESPESA COM PESSOAL DO EXECUTIVO MUNICIPAL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ATÉ </a:t>
                      </a:r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O </a:t>
                      </a:r>
                      <a:r>
                        <a:rPr lang="pt-BR" sz="1600" b="1" u="none" strike="noStrike" smtClean="0">
                          <a:effectLst/>
                          <a:latin typeface="Garamond" pitchFamily="18" charset="0"/>
                        </a:rPr>
                        <a:t>2º </a:t>
                      </a:r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QUADRIMESTRE/2024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Despesa com pessoal e encargos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35.714.478,06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RCL - Receita Corrente Líquida Período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99.206.537,75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    Limite Máximo (Incisos I, II e III Art. 20 LRF=54%)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53.571.530,39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    Limite Prudencial (§único, Art. 22 da LRF=51,3%)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50.892.953,87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    Limite Alerta (Inciso </a:t>
                      </a:r>
                      <a:r>
                        <a:rPr lang="pt-BR" sz="1600" u="none" strike="noStrike" dirty="0" err="1">
                          <a:effectLst/>
                          <a:latin typeface="Garamond" pitchFamily="18" charset="0"/>
                        </a:rPr>
                        <a:t>ii</a:t>
                      </a:r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 do §1º do Art. 59 da LRF=48,6%)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48.214.377,35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Percentual de Despesa para Fins de Apuração do Limite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36,00%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371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80808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DESPESA COM PESSOAL DO LEGISLATIVO MUNICIPAL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ATÉ O </a:t>
                      </a:r>
                      <a:r>
                        <a:rPr lang="pt-BR" sz="1600" b="1" u="none" strike="noStrike" dirty="0" smtClean="0">
                          <a:effectLst/>
                          <a:latin typeface="Garamond" pitchFamily="18" charset="0"/>
                        </a:rPr>
                        <a:t>2º </a:t>
                      </a:r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QUADRIMESTRE/2024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Despesa com pessoal e encargos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1.537.530,76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Percentual de Despesa para Fins de Apuração do Limite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1,55%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28371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41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Percentual de Despesa para Fins de Apuração do Limite do Município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37,55%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2229" y="468284"/>
            <a:ext cx="8391851" cy="96150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RESTOS A PAGAR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2024</a:t>
            </a:r>
            <a:endParaRPr lang="pt-BR" sz="24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410670"/>
              </p:ext>
            </p:extLst>
          </p:nvPr>
        </p:nvGraphicFramePr>
        <p:xfrm>
          <a:off x="794822" y="1749428"/>
          <a:ext cx="9072193" cy="3481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4433"/>
                <a:gridCol w="1333294"/>
                <a:gridCol w="1333294"/>
                <a:gridCol w="1333294"/>
                <a:gridCol w="1487878"/>
              </a:tblGrid>
              <a:tr h="7849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RESTOS A PAGAR EM 31/08/2024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53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RESTOS A PAGAR NÃO PROCESSADOS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TOTAL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PAGOS 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CANCELADOS 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SALDO À PAGAR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2903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53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  INSCRITOS 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3.887.192,72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    3.446.061,83 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2.722,39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438.408,50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2903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3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7053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 TOTAL 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3.887.192,72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  3.446.061,83 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2.722,39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Garamond" pitchFamily="18" charset="0"/>
                        </a:rPr>
                        <a:t>438.408,50</a:t>
                      </a:r>
                      <a:endParaRPr lang="pt-BR" sz="13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DÍVIDA CONSOLIDADA LÍQUIDA </a:t>
            </a:r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2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2024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3675"/>
              </p:ext>
            </p:extLst>
          </p:nvPr>
        </p:nvGraphicFramePr>
        <p:xfrm>
          <a:off x="624701" y="1721678"/>
          <a:ext cx="9582556" cy="4006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6990"/>
                <a:gridCol w="2153761"/>
                <a:gridCol w="2086457"/>
                <a:gridCol w="2145348"/>
              </a:tblGrid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DÍVIDA CONSOLIDADA  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31/12/2022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31/12/2023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31/08/2024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DÍVIDA CONTRATUAL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7.046.464,37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11.759.785,23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13.407.674,99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3465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EMPRÉSTIMOS E FINANCIAMENTOS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6.400.872,88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11.759.785,23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 smtClean="0">
                          <a:effectLst/>
                          <a:latin typeface="Garamond" pitchFamily="18" charset="0"/>
                        </a:rPr>
                        <a:t>13.408.674,99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3465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PARCELAMENTO DO PASEP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559.774,31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163.970,96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3465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DEDUÇÕES 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6.490.631,85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11.579.577,05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12.415.918,17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ATIVO DISPONÍVEL (I)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6.581.308,48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11.621.407,05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14.753.770,91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RESTOS A PAGAR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6.581.308,48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41.830,00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2.337.852,74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DÍVIDA CONSOLIDADA LÍQUIDA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465.155,89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180.208,18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992.756,82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RECEITA CORRENTE LIQUIDA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78.403.080,29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88.641.396,04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104.510.037,75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3465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284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UTILIZADO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8,99%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13,27%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12,83%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662980"/>
              </p:ext>
            </p:extLst>
          </p:nvPr>
        </p:nvGraphicFramePr>
        <p:xfrm>
          <a:off x="542259" y="202029"/>
          <a:ext cx="10898375" cy="6198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8087"/>
                <a:gridCol w="1782518"/>
                <a:gridCol w="1407251"/>
                <a:gridCol w="1610519"/>
              </a:tblGrid>
              <a:tr h="1999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Garamond" pitchFamily="18" charset="0"/>
                        </a:rPr>
                        <a:t>Nome da Intervenção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Garamond" pitchFamily="18" charset="0"/>
                        </a:rPr>
                        <a:t>Valor da Obra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Garamond" pitchFamily="18" charset="0"/>
                        </a:rPr>
                        <a:t>Percentual Medido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Garamond" pitchFamily="18" charset="0"/>
                        </a:rPr>
                        <a:t>Valor 2025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1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 CONSTRUÇÃO DE PONTOS DE ÔNIBUS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380.419,94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33,33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253.625,97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CONSTRUÇÃO BARRACÃO INDUSTRIAL P- CONV Nº 606/2023 - FONTE 1114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2.715.807,24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18,00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2.226.961,94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322.130,96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PAVIMENTAÇÃO POLIÉDIRCA RUA LEONILDA DA SILVA - FNT 600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90.037,00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93,60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5.762,37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1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CONTRUÇÃO DA UNIDADE HOSPITALAR - FONTE 1123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28.609.304,04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28.271.714,25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3766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1.335.627,47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63,81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964.968,95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1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IMPLANTAÇÃO E ADEQUAÇÃO CALÇADAS - FNT 1105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1.075.600,00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8,07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988.799,08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3766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82,98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121.930,09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PAVIMENTAÇÃO VIAS URBANAS/SECID CONV 830/2023 - FNT 1133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2.412.721,36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47,02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1.278.259,78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3766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75,81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2.137.055,17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PAVIMENTAÇÃO POLIÉDRICA LINHA SÃO DOMINGOS - FNT 1115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276.635,90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89,68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28.548,82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3766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78,70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438.452,67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CONV. EST. SECID/PAVIMENTAÇÃO DE VIAS URBANAS- CONV. Nº 487/2024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1.575.039,83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10,38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1.411.550,70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CONV. EST. SECID/PAVIMENTAÇÃO DE VIAS URBANAS- CONV. Nº 488/2024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1.741.326,17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9,66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1.573.114,06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16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 PAVIMENTAÇÃO DE VIAS URBANAS - FNT 1137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3.160.741,50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1,73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3.106.060,67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445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29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REFORMA ESC MUN CAMILA POLGA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103.999,22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29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299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REFORMA DO CENTRO SOCIAL SETE DE SETEMBRO - FONTE LIVRES/FINANCIAMENTO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38.969,32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99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 AMPLIAÇÃO DE PONTE DA SETE DE SETEMBRO - FONTE LIVRES/OPERAÇÃO DE CRÉDITO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36.901,53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  <a:tr h="19160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72.937.158,98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44.464.562,96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6469" marR="6469" marT="64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2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1583" y="424786"/>
            <a:ext cx="7012324" cy="1148833"/>
          </a:xfrm>
        </p:spPr>
        <p:txBody>
          <a:bodyPr>
            <a:noAutofit/>
          </a:bodyPr>
          <a:lstStyle/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LOA 2025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>PROJETO DE LEI 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Nº 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029/2024</a:t>
            </a: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57141"/>
              </p:ext>
            </p:extLst>
          </p:nvPr>
        </p:nvGraphicFramePr>
        <p:xfrm>
          <a:off x="0" y="42141518"/>
          <a:ext cx="10635733" cy="2386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018"/>
                <a:gridCol w="6867768"/>
                <a:gridCol w="1314406"/>
                <a:gridCol w="1018895"/>
                <a:gridCol w="733646"/>
              </a:tblGrid>
              <a:tr h="4206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Nome da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Obra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Valor Estimado(R$)</a:t>
                      </a:r>
                      <a:endParaRPr lang="pt-BR" sz="1400" b="0" i="0" u="none" strike="noStrike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Situação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Percentual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Medido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 COBERTURA DA GARAGEM DO URBANISMO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105.700,34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EMENDA INDIVIDUAL/TRANSFERENCIA ESPECIAL - PAV. POLIÉDRICA EM 17 VIAS URBANAS - FONTE 1070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627.558,26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59,57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68,66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ASFÁLTICO VIAS URBANAS - CONVÊNIO EST. SEDU Nº 339/2022 - FONTE 1085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1.907.712,68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99,77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92,24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62,44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84,12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PAVIMENTAÇÃO POLIÉDRICA 11 VIAS CONV. FED. MDR/ CR-913927/2021- FONTE 1072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1.306.775,19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QUADRA ESPORTIVA SÃO PEDRO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81.401,25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SECRETARIA MUNICIPAL DE EDUCAÇÃO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44.136,00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RUA CURITIBA E BRASÍLIA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111.748,00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95,98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REVITALIZAÇÃO DE ILUMINAÇÃO PÚBLICA DA AVENIDA BRASIL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109.671,14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CMEI CRIANÇA FELIZ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108.634,51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E REFORMA DA FARMÁCIA E REFORMA DA COZINHA NO POSTO DE SAÚDE-FNT601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104.930,26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86.909,66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GALERIAS PLUVIAIS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38.844,23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DE BARRACÃO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241.365,09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UNIDADE BÁSICA DE SAÚDE - BOA VISTA DO CAPANEMA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117.118,53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CHURRASQUEIRA COBERTA COM CASA DE CARNES  KM 10 -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109.513,82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RECAPE ASFALTICO LINHA CEDRO - CONV. EST. SEIL Nº 32/2022 - FONTE 1084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3.894.999,91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113.278,51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218.688,92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UNIDADE BÁSICA DE SAÚDE - UBS KM 10 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111.778,54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UNIDADE BASICA DE SAÚDE DO BAIRRO PRINCESA ISABEL - FONTE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899.523,84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DA UNIDADE BÁSICA DE SAÚDE - UBS KM 10 -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215.152,19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JARDIM FRONTEIRA - CONVÊNIO EST. SEDU N.º  252/2022 - FONTE 1081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456.968,41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BOA VISTA DO CAPANEMA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228.500,69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GARLERIAS PLUVIAIS NA ESTRADA CERRO NEGRO AO KM 10-FNT601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87.232,94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INSTALAÇÃO DOS BANHEIROS DO ESTÁDIO MUNICIPAL ELOY ALVES DOS ANJOS-F601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20.130,32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CENTRO SOCIAL VILA NOVA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68.020,28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ASFÁLICA EM VIAS URBANAS - FNT 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1.095.787,34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AGROINDUSTRIAL - CONVÊNIO FED. MAPA Nº 909580/2020  -  FONTE 1065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297.500,00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UNIDADE BÁSICA DE SAÚDE - UBS VILA CATARINA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319.212,41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CAPELA MORTÚARIA - CONVÊNIO EST. SEDU N.º 134/2022  - FONTE 1082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401.884,70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COBERTURA DA UBS DA COMUNIDADE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34.839,70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SANTA TEREZINHA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48.278,24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SÃO JOÃO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VILA AURORA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141.100,00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BARRACÃO RECICLAGEM DE LIXO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72.548,60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PRAÇA VALDOMEIRA - FONTE 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7.653,71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COBERTURA POSTO DE SAÚDE CENTRAL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105.054,18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SÃO PEDRO FLORIDO-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135.400,00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EMBAÚVAS - CONVÊNIO EST. SEDU N.º  142/2022  - FONTE 1079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527.783,82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GENEREAL GOMES CARNEIRO - BOA VISTA DO CAPANEMA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7.827,50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SEBASTIÃO PINTO - NOVA RIQUEZA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LIONS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144.550,00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RECONSTRUÇÃO DE PONTES - CONTRATO 474/2022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80.843,94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ACADEMIA DA 3º IDADE ENTRE RIOS - CONVÊNIO EST. SEDU N.º  647/2017  - FONTE 1009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65.157,03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DE SISTEMA DE ABASTECIMENTO DE ÁGUA - FONTE 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386.391,55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DE ENTRADA DE ENERGIA DO PARQUE MUNICIPAL-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549.120,00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ASFALTICO DO PARQUE DE EXPOSIÇÃO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199.119,80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PORTAL DO LAGO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183.515,13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PRÉ MOLDADO AGROPECUÁRIO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142.920,00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ESTADIO MUNICIPAL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218.218,90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COZINHA E BANHEIROS DO CENTRO DE EVENTOS ALBINO CARMINATTI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124.645,00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 DA DELEGACIA DE POLÍCIA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100.499,58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FED. MDR/PAV. POLIEDRICA EM RUAS URBANAS-CR 907231/2020 - FONTE 1063 (5 VIAS URBANAS)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452.287,55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04 QUADRA 09 - JULIANA MINETTO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750 M² - LOTE 12 QUADRA 370 - RODO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11 QUADRA 370 - BUGANÇA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LINHA TARUMÃ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244.674,84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DE 2 BARRACÕES INDUSTRIAIS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103.579,18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ESCOLA MUNICIPAL DORIVAL MAGRINELLI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230.224,69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INDUSTRIAL - 900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345.929,00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5  DE 495 M² - LOTE 02 QUADRA 202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1 DE 1.250 M² - LOTE 08 QUADRA 370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4 QUADRA 12 - PAULVES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179.550,00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 RUA DUQUE DE CAXIAS 148/2020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621.809,40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NAS RUAS DUQUE DE CAXIAS, JOÃO SCALON E CERRO NEGRO 445/2020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817.816,32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PREDIAL ESCOLA MUN JACINTA RODRIGUES DOS SANTOS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21.665,65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51.475.537,20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795516" y="1693605"/>
            <a:ext cx="9730717" cy="35269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Receita</a:t>
            </a: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: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 Foi considerado a média da receita arrecadada dos últimos 3 anos, acrescida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de 4,00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%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(conforme previsão do IPCA na Lei nº 3.251/2024 - LDO 2025). Foi previsto também o aumento de repasse do recurso FPM, onde Santo Antônio esta na divulgação do IBGE entre os 25 municípios do Paraná que terão aumento no coeficiente de distribuição do FPM. 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excepcionalmente nesta LOA foi considerado o aumento na arrecadação do IPTU, conforme a nova Planta Genérica de Valores proposta pelo Projeto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de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Lei Nº 27/2024 -Código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Tributário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Municipal, que esta em tramitação. 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4159</TotalTime>
  <Words>3733</Words>
  <Application>Microsoft Office PowerPoint</Application>
  <PresentationFormat>Personalizar</PresentationFormat>
  <Paragraphs>1298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Facetado</vt:lpstr>
      <vt:lpstr>Apresentação do PowerPoint</vt:lpstr>
      <vt:lpstr>COMPARATIVO MENSAL ENTRE A RECEITA ARRECADADA E A DESPESA REALIZADA  2º QUADRIMESTRE DE 2024</vt:lpstr>
      <vt:lpstr>DEMONSTRATIVO DE APLICAÇÕES NA MANUTENÇÃO E DESENVOLVIMENTO DO ENSINO 2º QUADRIMESTRE DE 2024</vt:lpstr>
      <vt:lpstr>DEMONSTRATIVO DE APLICAÇÕES EM SAÚDE 2º QUADRIMESTRE DE 2024 </vt:lpstr>
      <vt:lpstr>DEMONSTRATIVO DA DESPESA COM PESSOAL 2º QUADRIMESTRE DE 2024  </vt:lpstr>
      <vt:lpstr>RESTOS A PAGAR 2º QUADRIMESTRE DE 2024</vt:lpstr>
      <vt:lpstr>DÍVIDA CONSOLIDADA LÍQUIDA  2º QUADRIMESTRE DE 2024</vt:lpstr>
      <vt:lpstr>Apresentação do PowerPoint</vt:lpstr>
      <vt:lpstr>LOA 2025 PROJETO DE LEI Nº 029/2024      </vt:lpstr>
      <vt:lpstr>Apresentação do PowerPoint</vt:lpstr>
      <vt:lpstr>LOA 2025 PROJETO DE LEI Nº 029/2024      </vt:lpstr>
      <vt:lpstr>Apresentação do PowerPoint</vt:lpstr>
      <vt:lpstr>Obrigada 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das obras  municipais.</dc:title>
  <dc:creator>GABINETE-01</dc:creator>
  <cp:lastModifiedBy>CONTABILIDADE-01</cp:lastModifiedBy>
  <cp:revision>270</cp:revision>
  <cp:lastPrinted>2024-09-23T18:24:54Z</cp:lastPrinted>
  <dcterms:created xsi:type="dcterms:W3CDTF">2018-05-28T19:56:34Z</dcterms:created>
  <dcterms:modified xsi:type="dcterms:W3CDTF">2024-09-23T18:25:14Z</dcterms:modified>
</cp:coreProperties>
</file>