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76" r:id="rId4"/>
    <p:sldId id="280" r:id="rId5"/>
    <p:sldId id="277" r:id="rId6"/>
    <p:sldId id="278" r:id="rId7"/>
    <p:sldId id="281" r:id="rId8"/>
    <p:sldId id="282" r:id="rId9"/>
    <p:sldId id="302" r:id="rId10"/>
    <p:sldId id="303" r:id="rId11"/>
    <p:sldId id="299" r:id="rId12"/>
    <p:sldId id="295" r:id="rId13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80" autoAdjust="0"/>
  </p:normalViewPr>
  <p:slideViewPr>
    <p:cSldViewPr snapToGrid="0">
      <p:cViewPr>
        <p:scale>
          <a:sx n="90" d="100"/>
          <a:sy n="90" d="100"/>
        </p:scale>
        <p:origin x="-1392" y="-5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7" y="0"/>
            <a:ext cx="2971800" cy="499012"/>
          </a:xfrm>
          <a:prstGeom prst="rect">
            <a:avLst/>
          </a:prstGeom>
        </p:spPr>
        <p:txBody>
          <a:bodyPr vert="horz" lIns="91381" tIns="45691" rIns="91381" bIns="45691" rtlCol="0"/>
          <a:lstStyle>
            <a:lvl1pPr algn="r">
              <a:defRPr sz="1200"/>
            </a:lvl1pPr>
          </a:lstStyle>
          <a:p>
            <a:fld id="{B2AC4D8F-CA41-440E-AF7A-4515DD2D620C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6687"/>
            <a:ext cx="2971800" cy="499011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7" y="9446687"/>
            <a:ext cx="2971800" cy="499011"/>
          </a:xfrm>
          <a:prstGeom prst="rect">
            <a:avLst/>
          </a:prstGeom>
        </p:spPr>
        <p:txBody>
          <a:bodyPr vert="horz" lIns="91381" tIns="45691" rIns="91381" bIns="45691" rtlCol="0" anchor="b"/>
          <a:lstStyle>
            <a:lvl1pPr algn="r">
              <a:defRPr sz="1200"/>
            </a:lvl1pPr>
          </a:lstStyle>
          <a:p>
            <a:fld id="{B4CE030F-BA07-4EA3-8F5B-00A3638BC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19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6" y="6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r">
              <a:defRPr sz="1200"/>
            </a:lvl1pPr>
          </a:lstStyle>
          <a:p>
            <a:fld id="{06D311BA-D9BC-4878-BDD4-E8F4B14822C9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8" rIns="91396" bIns="4569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6317"/>
            <a:ext cx="5486400" cy="3916362"/>
          </a:xfrm>
          <a:prstGeom prst="rect">
            <a:avLst/>
          </a:prstGeom>
        </p:spPr>
        <p:txBody>
          <a:bodyPr vert="horz" lIns="91396" tIns="45698" rIns="91396" bIns="45698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7219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6" y="9447219"/>
            <a:ext cx="2971800" cy="498475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r">
              <a:defRPr sz="1200"/>
            </a:lvl1pPr>
          </a:lstStyle>
          <a:p>
            <a:fld id="{B2A9A5D2-52D1-4FFB-9536-A797663ED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7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501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41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195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10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66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737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438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95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4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52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819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827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521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709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49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06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15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51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35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40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79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0DAA-47EE-4C9C-BA7A-200B3AB80DA8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4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61" y="1812332"/>
            <a:ext cx="92106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1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1583" y="424786"/>
            <a:ext cx="7012324" cy="1148833"/>
          </a:xfrm>
        </p:spPr>
        <p:txBody>
          <a:bodyPr>
            <a:noAutofit/>
          </a:bodyPr>
          <a:lstStyle/>
          <a:p>
            <a:pPr algn="ctr"/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LDO 2024</a:t>
            </a: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>PROJETO DE LEI N</a:t>
            </a:r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º 014/2024</a:t>
            </a:r>
            <a: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99729"/>
              </p:ext>
            </p:extLst>
          </p:nvPr>
        </p:nvGraphicFramePr>
        <p:xfrm>
          <a:off x="0" y="42141518"/>
          <a:ext cx="10635733" cy="23865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018"/>
                <a:gridCol w="6867768"/>
                <a:gridCol w="1314406"/>
                <a:gridCol w="1018895"/>
                <a:gridCol w="733646"/>
              </a:tblGrid>
              <a:tr h="420612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Nome da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Obra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Valor Estimado(R$)</a:t>
                      </a:r>
                      <a:endParaRPr lang="pt-BR" sz="1400" b="0" i="0" u="none" strike="noStrike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Situação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Percentual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Medido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SEAB/ESTRADAS RURAIS 3 TRECHOS- FONTE 1069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2.666.396,65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 COBERTURA DA GARAGEM DO URBANISMO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105.700,34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EMENDA INDIVIDUAL/TRANSFERENCIA ESPECIAL - PAV. POLIÉDRICA EM 17 VIAS URBANAS - FONTE 1070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627.558,26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COM GALERIAS EXTENSÃO RUA MANEOL BARCELLOS - FNT 1128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112.480,54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ACADEMIA AO AR LIVRE - KM 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98.123,27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TERMINAL RODOVIÁRIO - CONVÊNIO EST. SEDU N.º  357/2022 - FONTE 1086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1.460.042,27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89,88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NOVO HORIZONTE - CONVÊNIO EST. SEDU N.º  331/2022  - FONTE 1087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716.393,02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59,57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PRÉ MOLDADO PARA ALMOXARIFADO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138.750,00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EDIL TRAIANO - CONVÊNIO EST. SEDU Nº 511/2022 - FONTE 1089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8.834.457,11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68,66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INDUSTRIAL - CONVÊNIO EST. SEDU N.º  821/2022 - FONTE 1090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3.426.925,15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90,60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ASFÁLTICO VIAS URBANAS - CONVÊNIO EST. SEDU Nº 339/2022 - FONTE 1085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1.907.712,68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99,77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PAV. POLIEDRICA LINHA GLORIA - CONVÊNIO EST. SEAB Nº 130/2022 - FONTE 1091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733.119,28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92,24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DELEGACIA DE POLÍCIA CIVIL - CONVÊNIO EST. SESP N.º  290/2021  - FONTE 1078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2.058.463,25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62,44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CENTRO SOCIAL VILA AURORA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220.501,26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84,12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PAVIMENTAÇÃO POLIÉDRICA 11 VIAS CONV. FED. MDR/ CR-913927/2021- FONTE 1072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1.306.775,19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PARQUE DE CONSERVAÇÃO AMBIENTAL - CONVÊNIO ESTADUAL DO IAT- FONTE 1080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1.614.441,52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QUADRA ESPORTIVA SÃO PEDRO FLORIDO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81.401,25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SECRETARIA MUNICIPAL DE EDUCAÇÃO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44.136,00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RUA CURITIBA E BRASÍLIA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111.748,00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95,98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LINHA CERRO NEGRO A LINHA KM 10 - FNT 1103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8.548.134,41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RUA BRUNO WINGT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91.428,20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REVITALIZAÇÃO DE ILUMINAÇÃO PÚBLICA DA AVENIDA BRASIL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109.671,14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CMEI CRIANÇA FELIZ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108.634,51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E REFORMA DA FARMÁCIA E REFORMA DA COZINHA NO POSTO DE SAÚDE-FNT601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104.930,26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86.909,66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GALERIAS PLUVIAIS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38.844,23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DE BARRACÃO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241.365,09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UNIDADE BÁSICA DE SAÚDE - BOA VISTA DO CAPANEMA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117.118,53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CHURRASQUEIRA COBERTA COM CASA DE CARNES  KM 10 -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109.513,82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RECAPE ASFALTICO LINHA CEDRO - CONV. EST. SEIL Nº 32/2022 - FONTE 1084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3.894.999,91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113.278,51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218.688,92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UNIDADE BÁSICA DE SAÚDE - UBS KM 10 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111.778,54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UNIDADE BASICA DE SAÚDE DO BAIRRO PRINCESA ISABEL - FONTE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899.523,84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DA UNIDADE BÁSICA DE SAÚDE - UBS KM 10 -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215.152,19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JARDIM FRONTEIRA - CONVÊNIO EST. SEDU N.º  252/2022 - FONTE 1081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456.968,41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BOA VISTA DO CAPANEMA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228.500,69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GARLERIAS PLUVIAIS NA ESTRADA CERRO NEGRO AO KM 10-FNT601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87.232,94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INSTALAÇÃO DOS BANHEIROS DO ESTÁDIO MUNICIPAL ELOY ALVES DOS ANJOS-F601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20.130,32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CENTRO SOCIAL VILA NOVA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68.020,28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ASFÁLICA EM VIAS URBANAS - FNT 1160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1.095.787,34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AGROINDUSTRIAL - CONVÊNIO FED. MAPA Nº 909580/2020  -  FONTE 1065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297.500,00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UNIDADE BÁSICA DE SAÚDE - UBS VILA CATARINA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319.212,41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CAPELA MORTÚARIA - CONVÊNIO EST. SEDU N.º 134/2022  - FONTE 1082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401.884,70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COBERTURA DA UBS DA COMUNIDADE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34.839,70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SANTA TEREZINHA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48.278,24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SÃO JOÃO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VILA AURORA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141.100,00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BARRACÃO RECICLAGEM DE LIXO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72.548,60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PRAÇA VALDOMEIRA - FONTE 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7.653,71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COBERTURA POSTO DE SAÚDE CENTRAL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105.054,18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SÃO PEDRO FLORIDO-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135.400,00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EMBAÚVAS - CONVÊNIO EST. SEDU N.º  142/2022  - FONTE 1079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527.783,82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GENEREAL GOMES CARNEIRO - BOA VISTA DO CAPANEMA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7.827,50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SEBASTIÃO PINTO - NOVA RIQUEZA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LIONS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144.550,00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RECONSTRUÇÃO DE PONTES - CONTRATO 474/2022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80.843,94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ACADEMIA DA 3º IDADE ENTRE RIOS - CONVÊNIO EST. SEDU N.º  647/2017  - FONTE 1009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65.157,03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DE SISTEMA DE ABASTECIMENTO DE ÁGUA - FONTE 1095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386.391,55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DE ENTRADA DE ENERGIA DO PARQUE MUNICIPAL-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549.120,00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ASFALTICO DO PARQUE DE EXPOSIÇÃO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199.119,80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PORTAL DO LAGO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183.515,13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PRÉ MOLDADO AGROPECUÁRIO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142.920,00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ESTADIO MUNICIPAL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218.218,90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COZINHA E BANHEIROS DO CENTRO DE EVENTOS ALBINO CARMINATTI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124.645,00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 DA DELEGACIA DE POLÍCIA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100.499,58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FED. MDR/PAV. POLIEDRICA EM RUAS URBANAS-CR 907231/2020 - FONTE 1063 (5 VIAS URBANAS)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452.287,55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04 QUADRA 09 - JULIANA MINETTO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750 M² - LOTE 12 QUADRA 370 - RODO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11 QUADRA 370 - BUGANÇA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LINHA TARUMÃ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244.674,84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DE 2 BARRACÕES INDUSTRIAIS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103.579,18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ESCOLA MUNICIPAL DORIVAL MAGRINELLI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230.224,69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INDUSTRIAL - 900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345.929,00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5  DE 495 M² - LOTE 02 QUADRA 202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1 DE 1.250 M² - LOTE 08 QUADRA 370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4 QUADRA 12 - PAULVES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179.550,00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 RUA DUQUE DE CAXIAS 148/2020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621.809,40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NAS RUAS DUQUE DE CAXIAS, JOÃO SCALON E CERRO NEGRO 445/2020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817.816,32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PREDIAL ESCOLA MUN JACINTA RODRIGUES DOS SANTOS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21.665,65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51.475.537,20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795516" y="1693604"/>
            <a:ext cx="9560595" cy="47603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>Metas Fiscais e anuais, renuncia de receita, margem de expansão da receita e do patrimônio líquido</a:t>
            </a:r>
            <a:r>
              <a:rPr lang="pt-BR" sz="2400" b="1" dirty="0" smtClean="0">
                <a:solidFill>
                  <a:schemeClr val="tx1"/>
                </a:solidFill>
                <a:latin typeface="Garamond" pitchFamily="18" charset="0"/>
              </a:rPr>
              <a:t>.</a:t>
            </a:r>
          </a:p>
          <a:p>
            <a:pPr algn="just"/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>Receita: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 Foi considerado a média da receita arrecadada dos últimos 3 anos, acrescida pela projeção do índice de IPCA 2025,  e excepcionalmente nesta LDO foi considerado  o aumento, redução e extinção de tributos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conforme projeto de lei do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novo Código Tributário Municipal que esta sendo elaborado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Garamond" pitchFamily="18" charset="0"/>
              </a:rPr>
              <a:t>Despesa</a:t>
            </a:r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Foi considerado a média das despesas dos últimos 3 anos, acrescida pela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projeção do índice de IPCA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2025, além do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aumento e redução das despesas de caráter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continuado como reajuste salarial e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excepcionalmente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nesta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LDO foi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considerado projeto de lei da restruturação administrativa que esta sendo elaborado.</a:t>
            </a:r>
            <a:endParaRPr lang="pt-BR" sz="2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Garamond" pitchFamily="18" charset="0"/>
              </a:rPr>
              <a:t>  </a:t>
            </a: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94770"/>
              </p:ext>
            </p:extLst>
          </p:nvPr>
        </p:nvGraphicFramePr>
        <p:xfrm>
          <a:off x="0" y="42141518"/>
          <a:ext cx="10635733" cy="23865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018"/>
                <a:gridCol w="6867768"/>
                <a:gridCol w="1314406"/>
                <a:gridCol w="1018895"/>
                <a:gridCol w="733646"/>
              </a:tblGrid>
              <a:tr h="420612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Nome da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Obra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Valor Estimado(R$)</a:t>
                      </a:r>
                      <a:endParaRPr lang="pt-BR" sz="1400" b="0" i="0" u="none" strike="noStrike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Situação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Percentual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Medido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SEAB/ESTRADAS RURAIS 3 TRECHOS- FONTE 1069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2.666.396,65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 COBERTURA DA GARAGEM DO URBANISMO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105.700,34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EMENDA INDIVIDUAL/TRANSFERENCIA ESPECIAL - PAV. POLIÉDRICA EM 17 VIAS URBANAS - FONTE 1070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627.558,26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COM GALERIAS EXTENSÃO RUA MANEOL BARCELLOS - FNT 1128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112.480,54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ACADEMIA AO AR LIVRE - KM 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98.123,27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TERMINAL RODOVIÁRIO - CONVÊNIO EST. SEDU N.º  357/2022 - FONTE 1086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1.460.042,27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89,88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NOVO HORIZONTE - CONVÊNIO EST. SEDU N.º  331/2022  - FONTE 1087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716.393,02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59,57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PRÉ MOLDADO PARA ALMOXARIFADO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138.750,00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EDIL TRAIANO - CONVÊNIO EST. SEDU Nº 511/2022 - FONTE 1089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8.834.457,11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68,66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INDUSTRIAL - CONVÊNIO EST. SEDU N.º  821/2022 - FONTE 1090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3.426.925,15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90,60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ASFÁLTICO VIAS URBANAS - CONVÊNIO EST. SEDU Nº 339/2022 - FONTE 1085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1.907.712,68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99,77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PAV. POLIEDRICA LINHA GLORIA - CONVÊNIO EST. SEAB Nº 130/2022 - FONTE 1091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733.119,28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92,24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DELEGACIA DE POLÍCIA CIVIL - CONVÊNIO EST. SESP N.º  290/2021  - FONTE 1078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2.058.463,25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62,44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CENTRO SOCIAL VILA AURORA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220.501,26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84,12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PAVIMENTAÇÃO POLIÉDRICA 11 VIAS CONV. FED. MDR/ CR-913927/2021- FONTE 1072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1.306.775,19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PARQUE DE CONSERVAÇÃO AMBIENTAL - CONVÊNIO ESTADUAL DO IAT- FONTE 1080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1.614.441,52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QUADRA ESPORTIVA SÃO PEDRO FLORIDO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81.401,25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SECRETARIA MUNICIPAL DE EDUCAÇÃO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44.136,00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RUA CURITIBA E BRASÍLIA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111.748,00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95,98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LINHA CERRO NEGRO A LINHA KM 10 - FNT 1103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8.548.134,41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RUA BRUNO WINGT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91.428,20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REVITALIZAÇÃO DE ILUMINAÇÃO PÚBLICA DA AVENIDA BRASIL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109.671,14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CMEI CRIANÇA FELIZ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108.634,51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E REFORMA DA FARMÁCIA E REFORMA DA COZINHA NO POSTO DE SAÚDE-FNT601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104.930,26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86.909,66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GALERIAS PLUVIAIS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38.844,23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DE BARRACÃO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241.365,09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UNIDADE BÁSICA DE SAÚDE - BOA VISTA DO CAPANEMA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117.118,53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CHURRASQUEIRA COBERTA COM CASA DE CARNES  KM 10 -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109.513,82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RECAPE ASFALTICO LINHA CEDRO - CONV. EST. SEIL Nº 32/2022 - FONTE 1084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3.894.999,91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113.278,51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218.688,92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UNIDADE BÁSICA DE SAÚDE - UBS KM 10 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111.778,54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UNIDADE BASICA DE SAÚDE DO BAIRRO PRINCESA ISABEL - FONTE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899.523,84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DA UNIDADE BÁSICA DE SAÚDE - UBS KM 10 -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215.152,19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JARDIM FRONTEIRA - CONVÊNIO EST. SEDU N.º  252/2022 - FONTE 1081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456.968,41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BOA VISTA DO CAPANEMA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228.500,69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GARLERIAS PLUVIAIS NA ESTRADA CERRO NEGRO AO KM 10-FNT601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87.232,94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INSTALAÇÃO DOS BANHEIROS DO ESTÁDIO MUNICIPAL ELOY ALVES DOS ANJOS-F601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20.130,32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CENTRO SOCIAL VILA NOVA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68.020,28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ASFÁLICA EM VIAS URBANAS - FNT 1160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1.095.787,34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AGROINDUSTRIAL - CONVÊNIO FED. MAPA Nº 909580/2020  -  FONTE 1065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297.500,00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UNIDADE BÁSICA DE SAÚDE - UBS VILA CATARINA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319.212,41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CAPELA MORTÚARIA - CONVÊNIO EST. SEDU N.º 134/2022  - FONTE 1082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401.884,70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COBERTURA DA UBS DA COMUNIDADE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34.839,70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SANTA TEREZINHA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48.278,24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SÃO JOÃO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VILA AURORA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141.100,00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BARRACÃO RECICLAGEM DE LIXO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72.548,60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PRAÇA VALDOMEIRA - FONTE 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7.653,71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COBERTURA POSTO DE SAÚDE CENTRAL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105.054,18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SÃO PEDRO FLORIDO-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135.400,00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EMBAÚVAS - CONVÊNIO EST. SEDU N.º  142/2022  - FONTE 1079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527.783,82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GENEREAL GOMES CARNEIRO - BOA VISTA DO CAPANEMA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7.827,50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SEBASTIÃO PINTO - NOVA RIQUEZA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LIONS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144.550,00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RECONSTRUÇÃO DE PONTES - CONTRATO 474/2022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80.843,94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ACADEMIA DA 3º IDADE ENTRE RIOS - CONVÊNIO EST. SEDU N.º  647/2017  - FONTE 1009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65.157,03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DE SISTEMA DE ABASTECIMENTO DE ÁGUA - FONTE 1095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386.391,55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DE ENTRADA DE ENERGIA DO PARQUE MUNICIPAL-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549.120,00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ASFALTICO DO PARQUE DE EXPOSIÇÃO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199.119,80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PORTAL DO LAGO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183.515,13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PRÉ MOLDADO AGROPECUÁRIO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142.920,00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ESTADIO MUNICIPAL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218.218,90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COZINHA E BANHEIROS DO CENTRO DE EVENTOS ALBINO CARMINATTI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124.645,00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 DA DELEGACIA DE POLÍCIA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100.499,58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FED. MDR/PAV. POLIEDRICA EM RUAS URBANAS-CR 907231/2020 - FONTE 1063 (5 VIAS URBANAS)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452.287,55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04 QUADRA 09 - JULIANA MINETTO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750 M² - LOTE 12 QUADRA 370 - RODO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11 QUADRA 370 - BUGANÇA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LINHA TARUMÃ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244.674,84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DE 2 BARRACÕES INDUSTRIAIS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103.579,18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ESCOLA MUNICIPAL DORIVAL MAGRINELLI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230.224,69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INDUSTRIAL - 900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345.929,00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5  DE 495 M² - LOTE 02 QUADRA 202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1 DE 1.250 M² - LOTE 08 QUADRA 370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4 QUADRA 12 - PAULVES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179.550,00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 RUA DUQUE DE CAXIAS 148/2020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621.809,40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NAS RUAS DUQUE DE CAXIAS, JOÃO SCALON E CERRO NEGRO 445/2020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817.816,32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PREDIAL ESCOLA MUN JACINTA RODRIGUES DOS SANTOS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21.665,65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51.475.537,20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1250" y="216195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t-BR" sz="4400" b="1" dirty="0" smtClean="0">
                <a:solidFill>
                  <a:schemeClr val="tx1"/>
                </a:solidFill>
                <a:latin typeface="Garamond" pitchFamily="18" charset="0"/>
              </a:rPr>
              <a:t>Obras em andamento (2021 à 2024)</a:t>
            </a:r>
            <a:r>
              <a:rPr lang="pt-BR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dirty="0" smtClean="0">
                <a:solidFill>
                  <a:schemeClr val="tx1"/>
                </a:solidFill>
                <a:latin typeface="Garamond" pitchFamily="18" charset="0"/>
              </a:rPr>
              <a:t>Excel</a:t>
            </a:r>
            <a:endParaRPr lang="pt-BR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0918" y="2426919"/>
            <a:ext cx="7766936" cy="1646302"/>
          </a:xfrm>
        </p:spPr>
        <p:txBody>
          <a:bodyPr/>
          <a:lstStyle/>
          <a:p>
            <a:pPr algn="ctr"/>
            <a:r>
              <a:rPr lang="pt-BR" sz="4800" dirty="0" smtClean="0">
                <a:latin typeface="Bookman Old Style" pitchFamily="18" charset="0"/>
              </a:rPr>
              <a:t>Obrigada </a:t>
            </a:r>
            <a:br>
              <a:rPr lang="pt-BR" sz="4800" dirty="0" smtClean="0">
                <a:latin typeface="Bookman Old Style" pitchFamily="18" charset="0"/>
              </a:rPr>
            </a:br>
            <a:r>
              <a:rPr lang="pt-BR" sz="4800" dirty="0" smtClean="0">
                <a:latin typeface="Bookman Old Style" pitchFamily="18" charset="0"/>
              </a:rPr>
              <a:t>pela atenção.</a:t>
            </a:r>
            <a:endParaRPr lang="pt-BR" sz="4800" dirty="0">
              <a:latin typeface="Bookman Old Style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20" y="2405520"/>
            <a:ext cx="290195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57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845425" y="2476252"/>
            <a:ext cx="79220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Calibri" panose="020F0502020204030204" pitchFamily="34" charset="0"/>
              </a:rPr>
              <a:t>AUDIÊNCIA PÚBLICA</a:t>
            </a:r>
          </a:p>
          <a:p>
            <a:pPr algn="ctr"/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Calibri" panose="020F0502020204030204" pitchFamily="34" charset="0"/>
              </a:rPr>
              <a:t>1</a:t>
            </a:r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Calibri" panose="020F0502020204030204" pitchFamily="34" charset="0"/>
              </a:rPr>
              <a:t>º </a:t>
            </a:r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Calibri" panose="020F0502020204030204" pitchFamily="34" charset="0"/>
              </a:rPr>
              <a:t>QUADRIMESTRE </a:t>
            </a:r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  <a:cs typeface="Calibri" panose="020F0502020204030204" pitchFamily="34" charset="0"/>
              </a:rPr>
              <a:t>2024</a:t>
            </a:r>
            <a:endParaRPr lang="pt-BR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Garamond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3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7414" y="393467"/>
            <a:ext cx="8757612" cy="1543397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Garamond" pitchFamily="18" charset="0"/>
              </a:rPr>
              <a:t>COMPARATIVO MENSAL ENTRE A RECEITA ARRECADADA E A DESPESA </a:t>
            </a:r>
            <a: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  <a:t>REALIZADA</a:t>
            </a:r>
            <a:b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pt-BR" sz="2000" b="1" u="sng" dirty="0">
                <a:solidFill>
                  <a:schemeClr val="tx1"/>
                </a:solidFill>
                <a:latin typeface="Garamond" pitchFamily="18" charset="0"/>
              </a:rPr>
              <a:t>1</a:t>
            </a: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º </a:t>
            </a:r>
            <a:r>
              <a:rPr lang="pt-BR" sz="2000" b="1" u="sng" dirty="0">
                <a:solidFill>
                  <a:schemeClr val="tx1"/>
                </a:solidFill>
                <a:latin typeface="Garamond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2024</a:t>
            </a:r>
            <a:endParaRPr lang="pt-BR" sz="2000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85152" y="3156064"/>
            <a:ext cx="8757612" cy="15433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pt-BR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075296"/>
              </p:ext>
            </p:extLst>
          </p:nvPr>
        </p:nvGraphicFramePr>
        <p:xfrm>
          <a:off x="804067" y="1722475"/>
          <a:ext cx="9105476" cy="4359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7761"/>
                <a:gridCol w="2522954"/>
                <a:gridCol w="2564484"/>
                <a:gridCol w="2450277"/>
              </a:tblGrid>
              <a:tr h="4999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MÊS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RECEITA ORÇAMENTÁRIA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DESPESA ORÇAMENTÁRIA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RESULTADO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99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(+)SUPERAVIT  (-) DEFICIT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476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80808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42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JANEIRO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10.171.005,67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8.308.846,89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1.862.158,78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42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FEVEREIRO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11.025.426,37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9.978.366,68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1.047.059,69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42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MARÇO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9.158.621,79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9.327.890,90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-169.269,11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42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ABRIL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10.081.096,67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8.109.402,41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1.971.694,26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045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707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TOTAL 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40.436.150,50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35.724.506,88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4.711.643,62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1715" y="31034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Garamond" pitchFamily="18" charset="0"/>
              </a:rPr>
              <a:t>DEMONSTRATIVO DE APLICAÇÕES NA MANUTENÇÃO E DESENVOLVIMENTO DO </a:t>
            </a:r>
            <a: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  <a:t>ENSINO</a:t>
            </a:r>
            <a:b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000" b="1" u="sng" dirty="0">
                <a:solidFill>
                  <a:schemeClr val="tx1"/>
                </a:solidFill>
                <a:latin typeface="Garamond" pitchFamily="18" charset="0"/>
              </a:rPr>
              <a:t>1</a:t>
            </a: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º </a:t>
            </a:r>
            <a:r>
              <a:rPr lang="pt-BR" sz="2000" b="1" u="sng" dirty="0">
                <a:solidFill>
                  <a:schemeClr val="tx1"/>
                </a:solidFill>
                <a:latin typeface="Garamond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2024</a:t>
            </a:r>
            <a:endParaRPr lang="pt-BR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56248"/>
              </p:ext>
            </p:extLst>
          </p:nvPr>
        </p:nvGraphicFramePr>
        <p:xfrm>
          <a:off x="659219" y="1400133"/>
          <a:ext cx="10781413" cy="5051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803"/>
                <a:gridCol w="732494"/>
                <a:gridCol w="904173"/>
                <a:gridCol w="732494"/>
                <a:gridCol w="1625225"/>
                <a:gridCol w="1453545"/>
                <a:gridCol w="2002916"/>
                <a:gridCol w="2975763"/>
              </a:tblGrid>
              <a:tr h="21048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RECEITA ORÇAMENTÁRIA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Até abril/2024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Receita de Impostos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3.294.927,47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Transferências Correntes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Fundo de Participação dos Municípios - FPM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12.177.239,40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ICMS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6.475.277,37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IPI - Exportação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85.633,90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ICMS Compensação Financeira 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ITR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3.220,69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2625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IPVA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2.958.954,29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TOTAL DA RECEITA ORÇAMENTÁRIA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24.995.253,12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 dirty="0">
                          <a:effectLst/>
                        </a:rPr>
                        <a:t> </a:t>
                      </a:r>
                      <a:endParaRPr lang="pt-BR" sz="900" b="0" i="0" u="none" strike="noStrike" dirty="0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TOTAL DA DESPESA ORÇAMENTÁRIA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4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  <a:latin typeface="Garamond" pitchFamily="18" charset="0"/>
                        </a:rPr>
                        <a:t>DESPESAS LÍQUIDAS APLICADAS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4.571.839,54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  <a:latin typeface="Garamond" pitchFamily="18" charset="0"/>
                        </a:rPr>
                        <a:t>Percentual Aplicado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smtClean="0">
                          <a:effectLst/>
                          <a:latin typeface="Garamond" pitchFamily="18" charset="0"/>
                        </a:rPr>
                        <a:t>18,29%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4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RECEITA DO FUNDEB</a:t>
                      </a:r>
                      <a:endParaRPr lang="pt-BR" sz="1200" b="1" i="0" u="none" strike="noStrike">
                        <a:solidFill>
                          <a:srgbClr val="00B05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6.261.599,67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APLICAÇÃO FINANCEIRA DO FUNDEB</a:t>
                      </a:r>
                      <a:endParaRPr lang="pt-BR" sz="1200" b="1" i="0" u="none" strike="noStrike">
                        <a:solidFill>
                          <a:srgbClr val="00B05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41.588,47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TOTAL RECEITA FUNDEB</a:t>
                      </a:r>
                      <a:endParaRPr lang="pt-BR" sz="1200" b="1" i="0" u="none" strike="noStrike">
                        <a:solidFill>
                          <a:srgbClr val="00B05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6.303.188,14</a:t>
                      </a:r>
                      <a:endParaRPr lang="pt-BR" sz="1400" b="1" i="0" u="none" strike="noStrike" dirty="0">
                        <a:solidFill>
                          <a:srgbClr val="00B05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 </a:t>
                      </a:r>
                      <a:endParaRPr lang="pt-BR" sz="900" b="1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1" i="0" u="none" strike="noStrike">
                        <a:effectLst/>
                        <a:latin typeface="Bookman Old Style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DESPESAS COM PROFESSORES (59,93%) </a:t>
                      </a:r>
                      <a:endParaRPr lang="pt-BR" sz="1200" b="1" i="0" u="none" strike="noStrike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3.777.151,94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Garamond" pitchFamily="18" charset="0"/>
                        </a:rPr>
                        <a:t>DESPESAS COM OS DEMAIS PROFISSIONAIS DA EDUCAÇÃO (20,48) </a:t>
                      </a:r>
                      <a:endParaRPr lang="pt-BR" sz="1200" b="1" i="0" u="none" strike="noStrike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1.290.510,58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  <a:tr h="210486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  <a:latin typeface="Garamond" pitchFamily="18" charset="0"/>
                        </a:rPr>
                        <a:t>DESPESA COM CUSTEIO E CAPITAL (0,57) 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35.850,70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5986" marR="5986" marT="598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1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6672" y="35190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200" b="1" dirty="0">
                <a:solidFill>
                  <a:schemeClr val="tx1"/>
                </a:solidFill>
                <a:latin typeface="Garamond" pitchFamily="18" charset="0"/>
              </a:rPr>
              <a:t>DEMONSTRATIVO DE APLICAÇÕES EM </a:t>
            </a:r>
            <a:r>
              <a:rPr lang="pt-BR" sz="2200" b="1" dirty="0" smtClean="0">
                <a:solidFill>
                  <a:schemeClr val="tx1"/>
                </a:solidFill>
                <a:latin typeface="Garamond" pitchFamily="18" charset="0"/>
              </a:rPr>
              <a:t>SAÚDE</a:t>
            </a:r>
            <a:r>
              <a:rPr lang="pt-BR" sz="2200" b="1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200" b="1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200" b="1" u="sng" dirty="0">
                <a:solidFill>
                  <a:schemeClr val="tx1"/>
                </a:solidFill>
                <a:latin typeface="Garamond" pitchFamily="18" charset="0"/>
              </a:rPr>
              <a:t>1</a:t>
            </a:r>
            <a:r>
              <a:rPr lang="pt-BR" sz="2200" b="1" u="sng" dirty="0" smtClean="0">
                <a:solidFill>
                  <a:schemeClr val="tx1"/>
                </a:solidFill>
                <a:latin typeface="Garamond" pitchFamily="18" charset="0"/>
              </a:rPr>
              <a:t>º </a:t>
            </a:r>
            <a:r>
              <a:rPr lang="pt-BR" sz="2200" b="1" u="sng" dirty="0">
                <a:solidFill>
                  <a:schemeClr val="tx1"/>
                </a:solidFill>
                <a:latin typeface="Garamond" pitchFamily="18" charset="0"/>
              </a:rPr>
              <a:t>QUADRIMESTRE DE </a:t>
            </a:r>
            <a:r>
              <a:rPr lang="pt-BR" sz="2200" b="1" u="sng" dirty="0" smtClean="0">
                <a:solidFill>
                  <a:schemeClr val="tx1"/>
                </a:solidFill>
                <a:latin typeface="Garamond" pitchFamily="18" charset="0"/>
              </a:rPr>
              <a:t>2024</a:t>
            </a:r>
            <a: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606240"/>
              </p:ext>
            </p:extLst>
          </p:nvPr>
        </p:nvGraphicFramePr>
        <p:xfrm>
          <a:off x="744279" y="1637412"/>
          <a:ext cx="8761228" cy="4688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268"/>
                <a:gridCol w="4755723"/>
                <a:gridCol w="3379237"/>
              </a:tblGrid>
              <a:tr h="3146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RECEITA ORÇAMENTÁRIA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Até abril/2024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62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Receita de Impostos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3.294.927,47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62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Transferências Correntes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62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Fundo de Participação dos Municípios - FPM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12.177.239,40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62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ICMS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6.475.277,37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62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IPI - Exportação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85.633,90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62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ICMS Compensação Financeira 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62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ITR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3.220,69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621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IPVA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2.958.954,29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469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TOTAL DA RECEITA ORÇAMENTÁRIA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24.995.253,12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183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33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TOTAL DA DESPESA ORÇAMENTÁRIA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5.010.396,41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469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Percentual aplicado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20,05%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1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1858" y="45997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Garamond" pitchFamily="18" charset="0"/>
              </a:rPr>
              <a:t>DEMONSTRATIVO DA DESPESA COM </a:t>
            </a:r>
            <a: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  <a:t>PESSOAL</a:t>
            </a:r>
            <a:br>
              <a:rPr lang="pt-BR" sz="20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1º </a:t>
            </a:r>
            <a:r>
              <a:rPr lang="pt-BR" sz="2000" b="1" u="sng" dirty="0">
                <a:solidFill>
                  <a:schemeClr val="tx1"/>
                </a:solidFill>
                <a:latin typeface="Garamond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Garamond" pitchFamily="18" charset="0"/>
              </a:rPr>
              <a:t>2024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058661"/>
              </p:ext>
            </p:extLst>
          </p:nvPr>
        </p:nvGraphicFramePr>
        <p:xfrm>
          <a:off x="677862" y="1616146"/>
          <a:ext cx="9146622" cy="4402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7296"/>
                <a:gridCol w="2989326"/>
              </a:tblGrid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DESPESA COM PESSOAL DO EXECUTIVO MUNICIPAL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ATÉ O 1º QUADRIMESTRE/2024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Despesa com pessoal e encargos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37.521.415,01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RCL - Receita Corrente Líquida Período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93.889.376,58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   Limite Máximo (Incisos I, II e III Art. 20 LRF=54%)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50.700.263,35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   Limite Prudencial (§único, Art. 22 da LRF=51,3%)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48.165.250,19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   Limite Alerta (Inciso ii do §1º do Art. 59 da LRF=48,6%)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45.630.237,02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i="0" u="none" strike="noStrike" dirty="0">
                          <a:effectLst/>
                          <a:latin typeface="Garamond" pitchFamily="18" charset="0"/>
                        </a:rPr>
                        <a:t>Percentual de Despesa para Fins de Apuração do Limite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effectLst/>
                          <a:latin typeface="Garamond" pitchFamily="18" charset="0"/>
                        </a:rPr>
                        <a:t>39,17%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11721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80808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DESPESA COM PESSOAL DO LEGISLATIVO MUNICIPAL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ATÉ O 1º QUADRIMESTRE/2024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Despesa com pessoal e encargos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1.520.163,19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Percentual de Despesa para Fins de Apuração do Limite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1,62%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  <a:tr h="6016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995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Percentual de Despesa para Fins de Apuração do Limite do Município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40,79%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395" marR="8395" marT="839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7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2229" y="468284"/>
            <a:ext cx="8391851" cy="961505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RESTOS A PAGAR</a:t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2024</a:t>
            </a:r>
            <a:endParaRPr lang="pt-BR" sz="2400" b="1" u="sng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34721"/>
              </p:ext>
            </p:extLst>
          </p:nvPr>
        </p:nvGraphicFramePr>
        <p:xfrm>
          <a:off x="699128" y="2009555"/>
          <a:ext cx="9295476" cy="2931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654"/>
                <a:gridCol w="1366108"/>
                <a:gridCol w="1366108"/>
                <a:gridCol w="1366108"/>
                <a:gridCol w="1524498"/>
              </a:tblGrid>
              <a:tr h="58514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RESTOS A PAGAR EM 30/04/2024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885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>
                          <a:effectLst/>
                          <a:latin typeface="Garamond" pitchFamily="18" charset="0"/>
                        </a:rPr>
                        <a:t> RESTOS A PAGAR NÃO PROCESSADOS 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 TOTAL 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 PAGOS  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 CANCELADOS  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SALDO À PAGAR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</a:tr>
              <a:tr h="2211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57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  INSCRITOS 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3.887.192,72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    2.615.943,29 </a:t>
                      </a:r>
                      <a:endParaRPr lang="pt-BR" sz="16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2.722,39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1.268.527,04</a:t>
                      </a:r>
                      <a:endParaRPr lang="pt-BR" sz="16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</a:tr>
              <a:tr h="2292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</a:tr>
              <a:tr h="5257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  TOTAL  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3.887.192,72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  2.615.943,29 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2.722,39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  <a:latin typeface="Garamond" pitchFamily="18" charset="0"/>
                        </a:rPr>
                        <a:t>1.268.527,04</a:t>
                      </a:r>
                      <a:endParaRPr lang="pt-BR" sz="16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9132" marR="9132" marT="913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5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047" y="509847"/>
            <a:ext cx="8491604" cy="9781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DÍVIDA CONSOLIDADA LÍQUIDA </a:t>
            </a:r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1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2024</a:t>
            </a:r>
            <a:endParaRPr lang="pt-BR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84510"/>
              </p:ext>
            </p:extLst>
          </p:nvPr>
        </p:nvGraphicFramePr>
        <p:xfrm>
          <a:off x="645966" y="1530293"/>
          <a:ext cx="9327375" cy="4441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1855"/>
                <a:gridCol w="2096407"/>
                <a:gridCol w="2030895"/>
                <a:gridCol w="2088218"/>
              </a:tblGrid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DÍVIDA CONSOLIDADA  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 SALDO em 31/12/2022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 SALDO em 31/12/2023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 SALDO em 30/04/2024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DÍVIDA CONTRATUAL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7.046.464,37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11.759.785,23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13.528.510,26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EMPRÉSTIMOS E FINANCIAMENTOS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6.400.872,88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11.759.785,23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13.528.510,26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PARCELAMENTO DO PASEP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559.774,31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163.970,96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0,00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14295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ctr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DEDUÇÕES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6.490.631,85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11.579.577,05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14.326.014,26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ATIVO DISPONÍVEL (I)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6.581.308,48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11.621.407,05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16.306.629,14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RESTOS A PAGAR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6.581.308,48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41.830,00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1.980.614,88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DÍVIDA CONSOLIDADA LÍQUIDA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465.155,89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180.208,18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smtClean="0">
                          <a:effectLst/>
                          <a:latin typeface="Garamond" pitchFamily="18" charset="0"/>
                        </a:rPr>
                        <a:t>797.504,00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RECEITA CORRENTE LIQUIDA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78.403.080,29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88.641.396,04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95.998.608,58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  <a:tr h="30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PERCENTUAL UTILIZADO 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8,99%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13,27%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Garamond" pitchFamily="18" charset="0"/>
                        </a:rPr>
                        <a:t>13,50%</a:t>
                      </a:r>
                      <a:endParaRPr lang="pt-BR" sz="1400" b="1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7549" marR="7549" marT="754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3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1583" y="424786"/>
            <a:ext cx="7012324" cy="1148833"/>
          </a:xfrm>
        </p:spPr>
        <p:txBody>
          <a:bodyPr>
            <a:noAutofit/>
          </a:bodyPr>
          <a:lstStyle/>
          <a:p>
            <a:pPr algn="ctr"/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LDO 2024</a:t>
            </a: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>PROJETO DE LEI </a:t>
            </a:r>
            <a:r>
              <a:rPr lang="pt-BR" sz="2800" b="1" u="sng" dirty="0" smtClean="0">
                <a:solidFill>
                  <a:schemeClr val="tx1"/>
                </a:solidFill>
                <a:latin typeface="Garamond" pitchFamily="18" charset="0"/>
              </a:rPr>
              <a:t>Nº 014/2024</a:t>
            </a:r>
            <a: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57141"/>
              </p:ext>
            </p:extLst>
          </p:nvPr>
        </p:nvGraphicFramePr>
        <p:xfrm>
          <a:off x="0" y="42141518"/>
          <a:ext cx="10635733" cy="23865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018"/>
                <a:gridCol w="6867768"/>
                <a:gridCol w="1314406"/>
                <a:gridCol w="1018895"/>
                <a:gridCol w="733646"/>
              </a:tblGrid>
              <a:tr h="420612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Nome da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Obra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Valor Estimado(R$)</a:t>
                      </a:r>
                      <a:endParaRPr lang="pt-BR" sz="1400" b="0" i="0" u="none" strike="noStrike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Situação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Percentual </a:t>
                      </a:r>
                      <a:r>
                        <a:rPr lang="pt-BR" sz="1400" u="none" strike="noStrike" dirty="0" smtClean="0">
                          <a:effectLst/>
                          <a:latin typeface="Garamond" pitchFamily="18" charset="0"/>
                        </a:rPr>
                        <a:t>Medido</a:t>
                      </a:r>
                      <a:endParaRPr lang="pt-BR" sz="1400" b="0" i="0" u="none" strike="noStrike" dirty="0">
                        <a:solidFill>
                          <a:srgbClr val="FFFFFF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SEAB/ESTRADAS RURAIS 3 TRECHOS- FONTE 1069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2.666.396,65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 COBERTURA DA GARAGEM DO URBANISMO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105.700,34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EMENDA INDIVIDUAL/TRANSFERENCIA ESPECIAL - PAV. POLIÉDRICA EM 17 VIAS URBANAS - FONTE 1070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627.558,26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COM GALERIAS EXTENSÃO RUA MANEOL BARCELLOS - FNT 1128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112.480,54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ACADEMIA AO AR LIVRE - KM 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98.123,27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TERMINAL RODOVIÁRIO - CONVÊNIO EST. SEDU N.º  357/2022 - FONTE 1086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1.460.042,27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89,88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NOVO HORIZONTE - CONVÊNIO EST. SEDU N.º  331/2022  - FONTE 1087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716.393,02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59,57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PRÉ MOLDADO PARA ALMOXARIFADO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138.750,00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EDIL TRAIANO - CONVÊNIO EST. SEDU Nº 511/2022 - FONTE 1089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8.834.457,11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68,66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INDUSTRIAL - CONVÊNIO EST. SEDU N.º  821/2022 - FONTE 1090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3.426.925,15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90,60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ASFÁLTICO VIAS URBANAS - CONVÊNIO EST. SEDU Nº 339/2022 - FONTE 1085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1.907.712,68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99,77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PAV. POLIEDRICA LINHA GLORIA - CONVÊNIO EST. SEAB Nº 130/2022 - FONTE 1091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733.119,28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92,24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DELEGACIA DE POLÍCIA CIVIL - CONVÊNIO EST. SESP N.º  290/2021  - FONTE 1078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2.058.463,25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62,44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CENTRO SOCIAL VILA AURORA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220.501,26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Em andamento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84,12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PAVIMENTAÇÃO POLIÉDRICA 11 VIAS CONV. FED. MDR/ CR-913927/2021- FONTE 1072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1.306.775,19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85,51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PARQUE DE CONSERVAÇÃO AMBIENTAL - CONVÊNIO ESTADUAL DO IAT- FONTE 1080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1.614.441,52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17,27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QUADRA ESPORTIVA SÃO PEDRO FLORIDO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81.401,25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SECRETARIA MUNICIPAL DE EDUCAÇÃO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44.136,00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RUA CURITIBA E BRASÍLIA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111.748,00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Paralisada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95,98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LINHA CERRO NEGRO A LINHA KM 10 - FNT 1103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8.548.134,41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ASFÁLTICA RUA BRUNO WINGT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91.428,20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REVITALIZAÇÃO DE ILUMINAÇÃO PÚBLICA DA AVENIDA BRASIL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109.671,14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CMEI CRIANÇA FELIZ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108.634,51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E REFORMA DA FARMÁCIA E REFORMA DA COZINHA NO POSTO DE SAÚDE-FNT601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104.930,26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86.909,66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GALERIAS PLUVIAIS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38.844,23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DE BARRACÃO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241.365,09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UNIDADE BÁSICA DE SAÚDE - BOA VISTA DO CAPANEMA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117.118,53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CHURRASQUEIRA COBERTA COM CASA DE CARNES  KM 10 -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109.513,82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 RECAPE ASFALTICO LINHA CEDRO - CONV. EST. SEIL Nº 32/2022 - FONTE 1084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3.894.999,91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113.278,51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NOVA RIQUEZA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218.688,92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UNIDADE BÁSICA DE SAÚDE - UBS KM 10 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111.778,54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UNIDADE BASICA DE SAÚDE DO BAIRRO PRINCESA ISABEL - FONTE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899.523,84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DA UNIDADE BÁSICA DE SAÚDE - UBS KM 10 -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215.152,19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JARDIM FRONTEIRA - CONVÊNIO EST. SEDU N.º  252/2022 - FONTE 1081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456.968,41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POSTO DE SAÚDE DA BOA VISTA DO CAPANEMA FNT 500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228.500,69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EXECUÇÃO DE GARLERIAS PLUVIAIS NA ESTRADA CERRO NEGRO AO KM 10-FNT601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87.232,94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INSTALAÇÃO DOS BANHEIROS DO ESTÁDIO MUNICIPAL ELOY ALVES DOS ANJOS-F601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20.130,32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CENTRO SOCIAL VILA NOVA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68.020,28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ASFÁLICA EM VIAS URBANAS - FNT 1160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1.095.787,34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AGROINDUSTRIAL - CONVÊNIO FED. MAPA Nº 909580/2020  -  FONTE 1065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297.500,00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AMPLIAÇÃO UNIDADE BÁSICA DE SAÚDE - UBS VILA CATARINA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319.212,41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CAPELA MORTÚARIA - CONVÊNIO EST. SEDU N.º 134/2022  - FONTE 1082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401.884,70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COBERTURA DA UBS DA COMUNIDADE MARCIANÓPOLIS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34.839,70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SANTA TEREZINHA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48.278,24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DE ABASTECIMENTO ÁGUA LINHA SÃO JOÃO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VILA AURORA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141.100,00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BARRACÃO RECICLAGEM DE LIXO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72.548,60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DA PRAÇA VALDOMEIRA - FONTE 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7.653,71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COBERTURA POSTO DE SAÚDE CENTRAL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105.054,18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SÃO PEDRO FLORIDO-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135.400,00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CENTRO DE CONVIVÊNCIA EMBAÚVAS - CONVÊNIO EST. SEDU N.º  142/2022  - FONTE 1079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527.783,82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GENEREAL GOMES CARNEIRO - BOA VISTA DO CAPANEMA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7.827,50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ESCOLA MUNICIPAL SEBASTIÃO PINTO - NOVA RIQUEZA - FNT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PRAÇA LIONS - CONVÊNIO EST. SEDU N.º 514/2020 - FONTE 1053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144.550,00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RECONSTRUÇÃO DE PONTES - CONTRATO 474/2022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80.843,94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ACADEMIA DA 3º IDADE ENTRE RIOS - CONVÊNIO EST. SEDU N.º  647/2017  - FONTE 1009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65.157,03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IMPLANTAÇÃO DE SISTEMA DE ABASTECIMENTO DE ÁGUA - FONTE 1095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386.391,55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REDE ELÉTRICA DE ENTRADA DE ENERGIA DO PARQUE MUNICIPAL-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549.120,00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RECAPE ASFALTICO DO PARQUE DE EXPOSIÇÃO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199.119,80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PORTAL DO LAGO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183.515,13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BARRACÃO PRÉ MOLDADO AGROPECUÁRIO - FONTE 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142.920,00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DO ESTADIO MUNICIPAL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218.218,90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COZINHA E BANHEIROS DO CENTRO DE EVENTOS ALBINO CARMINATTI - FONTE LIVRES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124.645,00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MURO DE CONTENÇÃO DA DELEGACIA DE POLÍCIA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100.499,58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FED. MDR/PAV. POLIEDRICA EM RUAS URBANAS-CR 907231/2020 - FONTE 1063 (5 VIAS URBANAS)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452.287,55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04 QUADRA 09 - JULIANA MINETTO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750 M² - LOTE 12 QUADRA 370 - RODO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11 QUADRA 370 - BUGANÇA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PAVIMENTAÇÃO POLIÉDRICA LINHA TARUMÃ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244.674,84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72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DE 2 BARRACÕES INDUSTRIAIS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103.579,18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73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DA ESCOLA MUNICIPAL DORIVAL MAGRINELLI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230.224,69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74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FECHAMENTO DO BARRACÃO INDUSTRIAL - 900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345.929,00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75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5  DE 495 M² - LOTE 02 QUADRA 202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76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1 DE 1.250 M² - LOTE 08 QUADRA 370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249.500,00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77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495 M² - LOTE 4 QUADRA 12 - PAULVES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99.800,00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78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CONSTRUÇÃO DE BARRACÃO INDUSTRIAL 900 M² - LOTE 2 QUADRA 197 - MANINHO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179.550,00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79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 RUA DUQUE DE CAXIAS 148/2020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621.809,40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CONV. EST. SEDU/PAVIMENTAÇÃO NAS RUAS DUQUE DE CAXIAS, JOÃO SCALON E CERRO NEGRO 445/2020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817.816,32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1041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81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 REFORMA PREDIAL ESCOLA MUN JACINTA RODRIGUES DOS SANTOS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21.665,65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Concluída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Garamond" pitchFamily="18" charset="0"/>
                        </a:rPr>
                        <a:t>100,00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  <a:tr h="52349"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Garamond" pitchFamily="18" charset="0"/>
                        </a:rPr>
                        <a:t>51.475.537,20</a:t>
                      </a:r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effectLst/>
                        <a:latin typeface="Garamond" pitchFamily="18" charset="0"/>
                      </a:endParaRPr>
                    </a:p>
                  </a:txBody>
                  <a:tcPr marL="2205" marR="2205" marT="2205" marB="0" anchor="b"/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795516" y="1693604"/>
            <a:ext cx="9560595" cy="47603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>Metas Fiscais e anuais, renuncia de receita, margem de expansão da receita e do patrimônio líquido</a:t>
            </a:r>
            <a:r>
              <a:rPr lang="pt-BR" sz="2400" b="1" dirty="0" smtClean="0">
                <a:solidFill>
                  <a:schemeClr val="tx1"/>
                </a:solidFill>
                <a:latin typeface="Garamond" pitchFamily="18" charset="0"/>
              </a:rPr>
              <a:t>.</a:t>
            </a:r>
          </a:p>
          <a:p>
            <a:pPr algn="just"/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>Receita: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 Foi considerado a média da receita arrecadada dos últimos 3 anos, acrescida pela projeção do índice de IPCA 2025,  e excepcionalmente nesta LDO foi considerado  o aumento, redução e extinção de tributos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conforme projeto de lei do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novo Código Tributário Municipal que esta sendo elaborado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Garamond" pitchFamily="18" charset="0"/>
              </a:rPr>
              <a:t>Despesa</a:t>
            </a:r>
            <a:r>
              <a:rPr lang="pt-BR" sz="2400" b="1" dirty="0">
                <a:solidFill>
                  <a:schemeClr val="tx1"/>
                </a:solidFill>
                <a:latin typeface="Garamond" pitchFamily="18" charset="0"/>
              </a:rPr>
              <a:t>: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Foi considerado a média das despesas dos últimos 3 anos, acrescida pela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projeção do índice de IPCA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2025, além do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aumento e redução das despesas de caráter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continuado como reajuste salarial e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excepcionalmente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nesta </a:t>
            </a:r>
            <a:r>
              <a:rPr lang="pt-BR" sz="2400" dirty="0">
                <a:solidFill>
                  <a:schemeClr val="tx1"/>
                </a:solidFill>
                <a:latin typeface="Garamond" pitchFamily="18" charset="0"/>
              </a:rPr>
              <a:t>LDO foi </a:t>
            </a:r>
            <a:r>
              <a:rPr lang="pt-BR" sz="2400" dirty="0" smtClean="0">
                <a:solidFill>
                  <a:schemeClr val="tx1"/>
                </a:solidFill>
                <a:latin typeface="Garamond" pitchFamily="18" charset="0"/>
              </a:rPr>
              <a:t>considerado projeto de lei da restruturação administrativa que esta sendo elaborado.</a:t>
            </a:r>
            <a:endParaRPr lang="pt-BR" sz="28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Garamond" pitchFamily="18" charset="0"/>
              </a:rPr>
              <a:t>  </a:t>
            </a:r>
            <a: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800" b="1" u="sng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sz="2400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t-BR" b="1" u="sng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t-BR" b="1" u="sng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3718</TotalTime>
  <Words>4337</Words>
  <Application>Microsoft Office PowerPoint</Application>
  <PresentationFormat>Personalizar</PresentationFormat>
  <Paragraphs>1487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Facetado</vt:lpstr>
      <vt:lpstr>Apresentação do PowerPoint</vt:lpstr>
      <vt:lpstr>Apresentação do PowerPoint</vt:lpstr>
      <vt:lpstr>COMPARATIVO MENSAL ENTRE A RECEITA ARRECADADA E A DESPESA REALIZADA  1º QUADRIMESTRE DE 2024</vt:lpstr>
      <vt:lpstr>DEMONSTRATIVO DE APLICAÇÕES NA MANUTENÇÃO E DESENVOLVIMENTO DO ENSINO 1º QUADRIMESTRE DE 2024</vt:lpstr>
      <vt:lpstr>DEMONSTRATIVO DE APLICAÇÕES EM SAÚDE 1º QUADRIMESTRE DE 2024 </vt:lpstr>
      <vt:lpstr>DEMONSTRATIVO DA DESPESA COM PESSOAL 1º QUADRIMESTRE DE 2024  </vt:lpstr>
      <vt:lpstr>RESTOS A PAGAR 1º QUADRIMESTRE DE 2024</vt:lpstr>
      <vt:lpstr>DÍVIDA CONSOLIDADA LÍQUIDA  1º QUADRIMESTRE DE 2024</vt:lpstr>
      <vt:lpstr>LDO 2024 PROJETO DE LEI Nº 014/2024      </vt:lpstr>
      <vt:lpstr>LDO 2024 PROJETO DE LEI Nº 014/2024      </vt:lpstr>
      <vt:lpstr>Obras em andamento (2021 à 2024)   Excel</vt:lpstr>
      <vt:lpstr>Obrigada  pela atenção.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Situação das obras  municipais.</dc:title>
  <dc:creator>GABINETE-01</dc:creator>
  <cp:lastModifiedBy>CONTABILIDADE-01</cp:lastModifiedBy>
  <cp:revision>255</cp:revision>
  <cp:lastPrinted>2024-05-27T16:25:01Z</cp:lastPrinted>
  <dcterms:created xsi:type="dcterms:W3CDTF">2018-05-28T19:56:34Z</dcterms:created>
  <dcterms:modified xsi:type="dcterms:W3CDTF">2024-05-27T18:17:29Z</dcterms:modified>
</cp:coreProperties>
</file>